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6" r:id="rId3"/>
    <p:sldId id="273" r:id="rId4"/>
    <p:sldId id="264" r:id="rId5"/>
    <p:sldId id="274" r:id="rId6"/>
    <p:sldId id="262" r:id="rId7"/>
    <p:sldId id="269" r:id="rId8"/>
    <p:sldId id="267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5192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5523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104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1483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6118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04040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9910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9569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65127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6978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052FDD99-4001-401D-B858-8371D1D779A7}" type="datetimeFigureOut">
              <a:rPr lang="fr-CH" smtClean="0"/>
              <a:pPr/>
              <a:t>23.03.2019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2038AEF9-613E-4F50-AB3F-BF720E27A659}" type="slidenum">
              <a:rPr lang="fr-CH" smtClean="0"/>
              <a:pPr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8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136"/>
            <a:ext cx="9144000" cy="8168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72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8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brainhack.ch/img/projects/epilepsy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755576" y="199688"/>
            <a:ext cx="7620000" cy="5715000"/>
          </a:xfrm>
          <a:prstGeom prst="rect">
            <a:avLst/>
          </a:prstGeom>
          <a:noFill/>
        </p:spPr>
      </p:pic>
      <p:sp>
        <p:nvSpPr>
          <p:cNvPr id="2" name="Titre 1"/>
          <p:cNvSpPr txBox="1">
            <a:spLocks/>
          </p:cNvSpPr>
          <p:nvPr/>
        </p:nvSpPr>
        <p:spPr>
          <a:xfrm>
            <a:off x="683568" y="1412776"/>
            <a:ext cx="7772400" cy="14700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EEG </a:t>
            </a:r>
            <a:r>
              <a:rPr kumimoji="0" lang="de-CH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</a:t>
            </a:r>
            <a:r>
              <a:rPr kumimoji="0" lang="de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fMRI </a:t>
            </a:r>
            <a:r>
              <a:rPr kumimoji="0" lang="de-CH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connectivity</a:t>
            </a:r>
            <a:r>
              <a:rPr kumimoji="0" lang="de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CH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</a:t>
            </a:r>
            <a:r>
              <a:rPr kumimoji="0" lang="de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CH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predicting</a:t>
            </a:r>
            <a:r>
              <a:rPr kumimoji="0" lang="de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CH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epilepsy</a:t>
            </a:r>
            <a:r>
              <a:rPr kumimoji="0" lang="de-CH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de-CH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surgery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989020-6D2D-4223-B204-6AFE011B9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368968"/>
              </p:ext>
            </p:extLst>
          </p:nvPr>
        </p:nvGraphicFramePr>
        <p:xfrm>
          <a:off x="1691680" y="3529380"/>
          <a:ext cx="6120680" cy="1908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340">
                  <a:extLst>
                    <a:ext uri="{9D8B030D-6E8A-4147-A177-3AD203B41FA5}">
                      <a16:colId xmlns:a16="http://schemas.microsoft.com/office/drawing/2014/main" val="1746821812"/>
                    </a:ext>
                  </a:extLst>
                </a:gridCol>
                <a:gridCol w="3060340">
                  <a:extLst>
                    <a:ext uri="{9D8B030D-6E8A-4147-A177-3AD203B41FA5}">
                      <a16:colId xmlns:a16="http://schemas.microsoft.com/office/drawing/2014/main" val="2510740941"/>
                    </a:ext>
                  </a:extLst>
                </a:gridCol>
              </a:tblGrid>
              <a:tr h="477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altLang="zh-CN" sz="2400" b="0" noProof="0" dirty="0">
                          <a:solidFill>
                            <a:schemeClr val="tx1"/>
                          </a:solidFill>
                        </a:rPr>
                        <a:t>Ellie Shamshiri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Marion Curdy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131720"/>
                  </a:ext>
                </a:extLst>
              </a:tr>
              <a:tr h="477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altLang="zh-CN" sz="2400" b="0" noProof="0" dirty="0">
                          <a:solidFill>
                            <a:schemeClr val="tx1"/>
                          </a:solidFill>
                        </a:rPr>
                        <a:t>Margherita Carboni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Marjorie Metzger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10992"/>
                  </a:ext>
                </a:extLst>
              </a:tr>
              <a:tr h="4772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altLang="zh-CN" sz="2400" b="0" noProof="0" dirty="0">
                          <a:solidFill>
                            <a:schemeClr val="tx1"/>
                          </a:solidFill>
                        </a:rPr>
                        <a:t>Maria Rubega</a:t>
                      </a:r>
                      <a:endParaRPr lang="en-GB" altLang="zh-CN" sz="2400" b="0" noProof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</a:rPr>
                        <a:t>Renoud-Grappin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</a:rPr>
                        <a:t>Rémi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404284"/>
                  </a:ext>
                </a:extLst>
              </a:tr>
              <a:tr h="477247"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</a:rPr>
                        <a:t>Rafal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 Skiba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 err="1">
                          <a:solidFill>
                            <a:schemeClr val="tx1"/>
                          </a:solidFill>
                        </a:rPr>
                        <a:t>Wenli</a:t>
                      </a:r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 Tang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7741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lèche droite 42"/>
          <p:cNvSpPr/>
          <p:nvPr/>
        </p:nvSpPr>
        <p:spPr>
          <a:xfrm>
            <a:off x="5264760" y="4844971"/>
            <a:ext cx="936104" cy="792088"/>
          </a:xfrm>
          <a:prstGeom prst="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ZoneTexte 1"/>
          <p:cNvSpPr txBox="1"/>
          <p:nvPr/>
        </p:nvSpPr>
        <p:spPr>
          <a:xfrm>
            <a:off x="285148" y="267035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u="sng" dirty="0" err="1"/>
              <a:t>What</a:t>
            </a:r>
            <a:r>
              <a:rPr lang="de-CH" sz="3600" u="sng" dirty="0"/>
              <a:t> </a:t>
            </a:r>
            <a:r>
              <a:rPr lang="de-CH" sz="3600" u="sng" dirty="0" err="1"/>
              <a:t>is</a:t>
            </a:r>
            <a:r>
              <a:rPr lang="de-CH" sz="3600" u="sng" dirty="0"/>
              <a:t> </a:t>
            </a:r>
            <a:r>
              <a:rPr lang="de-CH" sz="3600" u="sng" dirty="0" err="1"/>
              <a:t>Epilepsy</a:t>
            </a:r>
            <a:r>
              <a:rPr lang="de-CH" sz="3600" u="sng" dirty="0"/>
              <a:t>?</a:t>
            </a:r>
            <a:endParaRPr lang="en-GB" sz="3600" u="sng" dirty="0"/>
          </a:p>
        </p:txBody>
      </p:sp>
      <p:pic>
        <p:nvPicPr>
          <p:cNvPr id="2050" name="Picture 2" descr="Image result for connectivity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0"/>
            <a:ext cx="5146393" cy="4464496"/>
          </a:xfrm>
          <a:prstGeom prst="rect">
            <a:avLst/>
          </a:prstGeom>
          <a:noFill/>
        </p:spPr>
      </p:pic>
      <p:sp>
        <p:nvSpPr>
          <p:cNvPr id="9" name="Croix 8"/>
          <p:cNvSpPr/>
          <p:nvPr/>
        </p:nvSpPr>
        <p:spPr>
          <a:xfrm>
            <a:off x="5515888" y="1624154"/>
            <a:ext cx="1224136" cy="864096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 err="1"/>
              <a:t>resection</a:t>
            </a:r>
            <a:endParaRPr lang="en-GB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333672" y="977823"/>
            <a:ext cx="39776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dirty="0"/>
              <a:t>Epilepsy</a:t>
            </a:r>
            <a:r>
              <a:rPr lang="de-CH" sz="3600" dirty="0"/>
              <a:t> </a:t>
            </a:r>
            <a:r>
              <a:rPr lang="de-CH" sz="2000" dirty="0"/>
              <a:t>is a result of abnormal hyperexcitable and hypersynchronous neuronal activity.</a:t>
            </a:r>
            <a:endParaRPr lang="en-GB" sz="2000" dirty="0"/>
          </a:p>
        </p:txBody>
      </p:sp>
      <p:sp>
        <p:nvSpPr>
          <p:cNvPr id="6" name="Éclair 5"/>
          <p:cNvSpPr/>
          <p:nvPr/>
        </p:nvSpPr>
        <p:spPr>
          <a:xfrm>
            <a:off x="5436096" y="1052736"/>
            <a:ext cx="504056" cy="64807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Éclair 6"/>
          <p:cNvSpPr/>
          <p:nvPr/>
        </p:nvSpPr>
        <p:spPr>
          <a:xfrm>
            <a:off x="5292080" y="1268760"/>
            <a:ext cx="504056" cy="64807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933728" y="2236222"/>
            <a:ext cx="3635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solidFill>
                  <a:srgbClr val="C00000"/>
                </a:solidFill>
                <a:cs typeface="Times New Roman" pitchFamily="18" charset="0"/>
              </a:rPr>
              <a:t>~25% of patients: drug-resistant</a:t>
            </a:r>
            <a:endParaRPr lang="en-GB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96" y="4990728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5666" indent="-457200">
              <a:buFont typeface="+mj-lt"/>
              <a:buAutoNum type="arabicPeriod"/>
            </a:pPr>
            <a:r>
              <a:rPr lang="fr-CH" dirty="0"/>
              <a:t>Localisation </a:t>
            </a:r>
            <a:r>
              <a:rPr lang="fr-CH" dirty="0">
                <a:sym typeface="Wingdings" pitchFamily="2" charset="2"/>
              </a:rPr>
              <a:t> </a:t>
            </a:r>
            <a:r>
              <a:rPr lang="fr-CH" dirty="0" err="1">
                <a:sym typeface="Wingdings" pitchFamily="2" charset="2"/>
              </a:rPr>
              <a:t>where</a:t>
            </a:r>
            <a:r>
              <a:rPr lang="fr-CH" dirty="0">
                <a:sym typeface="Wingdings" pitchFamily="2" charset="2"/>
              </a:rPr>
              <a:t> </a:t>
            </a:r>
            <a:r>
              <a:rPr lang="fr-CH" dirty="0" err="1">
                <a:sym typeface="Wingdings" pitchFamily="2" charset="2"/>
              </a:rPr>
              <a:t>seizures</a:t>
            </a:r>
            <a:r>
              <a:rPr lang="fr-CH" dirty="0">
                <a:sym typeface="Wingdings" pitchFamily="2" charset="2"/>
              </a:rPr>
              <a:t> are </a:t>
            </a:r>
            <a:r>
              <a:rPr lang="fr-CH" dirty="0" err="1">
                <a:sym typeface="Wingdings" pitchFamily="2" charset="2"/>
              </a:rPr>
              <a:t>coming</a:t>
            </a:r>
            <a:r>
              <a:rPr lang="fr-CH" dirty="0">
                <a:sym typeface="Wingdings" pitchFamily="2" charset="2"/>
              </a:rPr>
              <a:t> </a:t>
            </a:r>
            <a:r>
              <a:rPr lang="fr-CH" dirty="0" err="1">
                <a:sym typeface="Wingdings" pitchFamily="2" charset="2"/>
              </a:rPr>
              <a:t>from</a:t>
            </a:r>
            <a:endParaRPr lang="fr-CH" dirty="0"/>
          </a:p>
          <a:p>
            <a:pPr marL="615666" indent="-457200">
              <a:buFont typeface="+mj-lt"/>
              <a:buAutoNum type="arabicPeriod"/>
            </a:pPr>
            <a:r>
              <a:rPr lang="fr-CH" dirty="0" err="1"/>
              <a:t>Predictions</a:t>
            </a:r>
            <a:r>
              <a:rPr lang="fr-CH" dirty="0"/>
              <a:t>  </a:t>
            </a:r>
            <a:r>
              <a:rPr lang="fr-CH" dirty="0">
                <a:sym typeface="Wingdings" pitchFamily="2" charset="2"/>
              </a:rPr>
              <a:t> </a:t>
            </a:r>
            <a:r>
              <a:rPr lang="fr-CH" dirty="0"/>
              <a:t>for </a:t>
            </a:r>
            <a:r>
              <a:rPr lang="fr-CH" dirty="0" err="1"/>
              <a:t>surgical</a:t>
            </a:r>
            <a:r>
              <a:rPr lang="fr-CH" dirty="0"/>
              <a:t> </a:t>
            </a:r>
            <a:r>
              <a:rPr lang="fr-CH" dirty="0" err="1"/>
              <a:t>outcome</a:t>
            </a:r>
            <a:endParaRPr lang="fr-CH" dirty="0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383204"/>
            <a:ext cx="2715535" cy="1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Rectangle à coins arrondis 36"/>
          <p:cNvSpPr/>
          <p:nvPr/>
        </p:nvSpPr>
        <p:spPr>
          <a:xfrm>
            <a:off x="2771799" y="2850206"/>
            <a:ext cx="1512169" cy="1514898"/>
          </a:xfrm>
          <a:prstGeom prst="roundRect">
            <a:avLst>
              <a:gd name="adj" fmla="val 925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9973" r="23621" b="7087"/>
          <a:stretch/>
        </p:blipFill>
        <p:spPr bwMode="auto">
          <a:xfrm>
            <a:off x="2843808" y="3068960"/>
            <a:ext cx="1368152" cy="118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2871104" y="2777243"/>
            <a:ext cx="132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/>
              <a:t>Surgery</a:t>
            </a:r>
            <a:endParaRPr lang="en-GB" sz="1600" dirty="0"/>
          </a:p>
        </p:txBody>
      </p:sp>
      <p:sp>
        <p:nvSpPr>
          <p:cNvPr id="40" name="Rectangle 39"/>
          <p:cNvSpPr/>
          <p:nvPr/>
        </p:nvSpPr>
        <p:spPr>
          <a:xfrm>
            <a:off x="350696" y="2894409"/>
            <a:ext cx="23490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000" dirty="0" err="1">
                <a:solidFill>
                  <a:schemeClr val="accent2"/>
                </a:solidFill>
              </a:rPr>
              <a:t>Surgery</a:t>
            </a:r>
            <a:r>
              <a:rPr lang="fr-CH" sz="2000" dirty="0">
                <a:solidFill>
                  <a:schemeClr val="accent2"/>
                </a:solidFill>
              </a:rPr>
              <a:t> </a:t>
            </a:r>
            <a:r>
              <a:rPr lang="fr-CH" sz="2000" dirty="0" err="1">
                <a:solidFill>
                  <a:schemeClr val="accent2"/>
                </a:solidFill>
              </a:rPr>
              <a:t>can</a:t>
            </a:r>
            <a:r>
              <a:rPr lang="fr-CH" sz="2000" dirty="0">
                <a:solidFill>
                  <a:schemeClr val="accent2"/>
                </a:solidFill>
              </a:rPr>
              <a:t> </a:t>
            </a:r>
            <a:r>
              <a:rPr lang="fr-CH" sz="2000" dirty="0" err="1">
                <a:solidFill>
                  <a:schemeClr val="accent2"/>
                </a:solidFill>
              </a:rPr>
              <a:t>be</a:t>
            </a:r>
            <a:r>
              <a:rPr lang="fr-CH" sz="2000" dirty="0">
                <a:solidFill>
                  <a:schemeClr val="accent2"/>
                </a:solidFill>
              </a:rPr>
              <a:t> </a:t>
            </a:r>
            <a:r>
              <a:rPr lang="fr-CH" sz="2000" dirty="0" err="1">
                <a:solidFill>
                  <a:schemeClr val="accent2"/>
                </a:solidFill>
              </a:rPr>
              <a:t>useful</a:t>
            </a:r>
            <a:r>
              <a:rPr lang="fr-CH" sz="2000" dirty="0">
                <a:solidFill>
                  <a:schemeClr val="accent2"/>
                </a:solidFill>
              </a:rPr>
              <a:t> for </a:t>
            </a:r>
            <a:r>
              <a:rPr lang="fr-CH" sz="2000" dirty="0" err="1">
                <a:solidFill>
                  <a:schemeClr val="accent2"/>
                </a:solidFill>
              </a:rPr>
              <a:t>treatment</a:t>
            </a:r>
            <a:r>
              <a:rPr lang="fr-CH" sz="2000" dirty="0">
                <a:solidFill>
                  <a:schemeClr val="accent2"/>
                </a:solidFill>
              </a:rPr>
              <a:t> in </a:t>
            </a:r>
            <a:r>
              <a:rPr lang="fr-CH" sz="2000" dirty="0" err="1">
                <a:solidFill>
                  <a:schemeClr val="accent2"/>
                </a:solidFill>
              </a:rPr>
              <a:t>drug</a:t>
            </a:r>
            <a:r>
              <a:rPr lang="fr-CH" sz="2000" dirty="0">
                <a:solidFill>
                  <a:schemeClr val="accent2"/>
                </a:solidFill>
              </a:rPr>
              <a:t>-</a:t>
            </a:r>
            <a:r>
              <a:rPr lang="fr-CH" sz="2000" dirty="0" err="1">
                <a:solidFill>
                  <a:schemeClr val="accent2"/>
                </a:solidFill>
              </a:rPr>
              <a:t>resistant</a:t>
            </a:r>
            <a:r>
              <a:rPr lang="fr-CH" sz="2000" dirty="0">
                <a:solidFill>
                  <a:schemeClr val="accent2"/>
                </a:solidFill>
              </a:rPr>
              <a:t> </a:t>
            </a:r>
            <a:r>
              <a:rPr lang="fr-CH" sz="2000" dirty="0" err="1">
                <a:solidFill>
                  <a:schemeClr val="accent2"/>
                </a:solidFill>
              </a:rPr>
              <a:t>epilepsy</a:t>
            </a:r>
            <a:r>
              <a:rPr lang="fr-CH" sz="2000" dirty="0">
                <a:solidFill>
                  <a:schemeClr val="accent2"/>
                </a:solidFill>
              </a:rPr>
              <a:t> patients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00281" y="4581128"/>
            <a:ext cx="365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2000" b="1" u="sng" dirty="0" err="1"/>
              <a:t>What</a:t>
            </a:r>
            <a:r>
              <a:rPr lang="fr-CH" sz="2000" b="1" u="sng" dirty="0"/>
              <a:t> do </a:t>
            </a:r>
            <a:r>
              <a:rPr lang="fr-CH" sz="2000" b="1" u="sng" dirty="0" err="1"/>
              <a:t>we</a:t>
            </a:r>
            <a:r>
              <a:rPr lang="fr-CH" sz="2000" b="1" u="sng" dirty="0"/>
              <a:t> </a:t>
            </a:r>
            <a:r>
              <a:rPr lang="fr-CH" sz="2000" b="1" u="sng" dirty="0" err="1"/>
              <a:t>need</a:t>
            </a:r>
            <a:r>
              <a:rPr lang="fr-CH" sz="2000" b="1" u="sng" dirty="0"/>
              <a:t> for </a:t>
            </a:r>
            <a:r>
              <a:rPr lang="fr-CH" sz="2000" b="1" u="sng" dirty="0" err="1"/>
              <a:t>surgery</a:t>
            </a:r>
            <a:r>
              <a:rPr lang="fr-CH" sz="2000" b="1" u="sng" dirty="0"/>
              <a:t>?</a:t>
            </a:r>
            <a:endParaRPr lang="en-GB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9" grpId="0" animBg="1"/>
      <p:bldP spid="5" grpId="0"/>
      <p:bldP spid="6" grpId="0" animBg="1"/>
      <p:bldP spid="7" grpId="0" animBg="1"/>
      <p:bldP spid="10" grpId="0"/>
      <p:bldP spid="37" grpId="1" animBg="1"/>
      <p:bldP spid="39" grpId="1"/>
      <p:bldP spid="40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1540" y="116632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EEG &amp; fMRI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BEC27F-8E65-4864-9ED3-613CAAC23591}"/>
              </a:ext>
            </a:extLst>
          </p:cNvPr>
          <p:cNvSpPr txBox="1"/>
          <p:nvPr/>
        </p:nvSpPr>
        <p:spPr>
          <a:xfrm>
            <a:off x="431540" y="982175"/>
            <a:ext cx="36364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EEGs are used as a very accurate diagnostic method due to its tremendous </a:t>
            </a:r>
            <a:r>
              <a:rPr lang="en-US" altLang="zh-CN" sz="2400" dirty="0">
                <a:solidFill>
                  <a:schemeClr val="accent2"/>
                </a:solidFill>
              </a:rPr>
              <a:t>temporal</a:t>
            </a:r>
            <a:r>
              <a:rPr lang="en-US" altLang="zh-CN" sz="2400" dirty="0"/>
              <a:t> resolution.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fMRI is a technique with large </a:t>
            </a:r>
            <a:r>
              <a:rPr lang="en-US" altLang="zh-CN" sz="2400" dirty="0">
                <a:solidFill>
                  <a:schemeClr val="accent2"/>
                </a:solidFill>
              </a:rPr>
              <a:t>spatial</a:t>
            </a:r>
            <a:r>
              <a:rPr lang="en-US" altLang="zh-CN" sz="2400" dirty="0"/>
              <a:t> resolution, which combined with EEGs provides a valuable information about the sources of seizures.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FBCAA-CC33-4C9B-A593-8B1514A5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328" y="1052736"/>
            <a:ext cx="4238895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8243" y="254743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u="sng" dirty="0" err="1"/>
              <a:t>What</a:t>
            </a:r>
            <a:r>
              <a:rPr lang="de-CH" sz="3600" u="sng" dirty="0"/>
              <a:t> </a:t>
            </a:r>
            <a:r>
              <a:rPr lang="de-CH" sz="3600" u="sng" dirty="0" err="1"/>
              <a:t>is</a:t>
            </a:r>
            <a:r>
              <a:rPr lang="de-CH" sz="3600" u="sng" dirty="0"/>
              <a:t> Connectivity?</a:t>
            </a:r>
            <a:endParaRPr lang="en-GB" sz="3600" u="sng" dirty="0"/>
          </a:p>
        </p:txBody>
      </p:sp>
      <p:grpSp>
        <p:nvGrpSpPr>
          <p:cNvPr id="6" name="Group 13"/>
          <p:cNvGrpSpPr/>
          <p:nvPr/>
        </p:nvGrpSpPr>
        <p:grpSpPr>
          <a:xfrm>
            <a:off x="5056775" y="458367"/>
            <a:ext cx="3852248" cy="3848238"/>
            <a:chOff x="5300997" y="3529059"/>
            <a:chExt cx="3852248" cy="3848238"/>
          </a:xfrm>
        </p:grpSpPr>
        <p:pic>
          <p:nvPicPr>
            <p:cNvPr id="7" name="Picture 3" descr="\\ad.ucl.ac.uk\home\ucjttie\DesktopSettings\Desktop\animation.gif"/>
            <p:cNvPicPr>
              <a:picLocks noChangeAspect="1" noChangeArrowheads="1" noCrop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997" y="3529059"/>
              <a:ext cx="3848238" cy="3848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12"/>
            <p:cNvSpPr txBox="1"/>
            <p:nvPr/>
          </p:nvSpPr>
          <p:spPr>
            <a:xfrm>
              <a:off x="5300997" y="3529059"/>
              <a:ext cx="385224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  <a:p>
              <a:endParaRPr lang="en-GB" dirty="0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682676" y="3717032"/>
            <a:ext cx="423174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Looking</a:t>
            </a:r>
            <a:r>
              <a:rPr lang="de-CH" sz="2800" dirty="0"/>
              <a:t> </a:t>
            </a:r>
            <a:r>
              <a:rPr lang="de-CH" sz="2800" dirty="0" err="1"/>
              <a:t>at</a:t>
            </a:r>
            <a:r>
              <a:rPr lang="de-CH" sz="2800" dirty="0"/>
              <a:t> different </a:t>
            </a:r>
            <a:r>
              <a:rPr lang="de-CH" sz="2800" dirty="0" err="1"/>
              <a:t>nodes</a:t>
            </a:r>
            <a:r>
              <a:rPr lang="de-CH" sz="2800" dirty="0"/>
              <a:t> in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brain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determine</a:t>
            </a:r>
            <a:r>
              <a:rPr lang="de-CH" sz="2800" dirty="0"/>
              <a:t> </a:t>
            </a:r>
            <a:r>
              <a:rPr lang="de-CH" sz="2800" dirty="0" err="1"/>
              <a:t>their</a:t>
            </a:r>
            <a:r>
              <a:rPr lang="de-CH" sz="2800" dirty="0"/>
              <a:t> </a:t>
            </a:r>
            <a:r>
              <a:rPr lang="de-CH" sz="2800" dirty="0" err="1"/>
              <a:t>relationship</a:t>
            </a:r>
            <a:r>
              <a:rPr lang="de-CH" sz="2800" dirty="0"/>
              <a:t>!</a:t>
            </a:r>
            <a:endParaRPr lang="en-GB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E5641E-4CCA-4606-99E2-E8E22015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84784"/>
            <a:ext cx="3396189" cy="3725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8243" y="254743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+mj-lt"/>
              </a:rPr>
              <a:t>Anatomical and Functional networks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650423-7F52-42B3-826F-E6B81BDF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3" y="1476968"/>
            <a:ext cx="7281873" cy="390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texte 2"/>
          <p:cNvSpPr txBox="1">
            <a:spLocks/>
          </p:cNvSpPr>
          <p:nvPr/>
        </p:nvSpPr>
        <p:spPr>
          <a:xfrm>
            <a:off x="457200" y="1268760"/>
            <a:ext cx="4040188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fMRI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contenu 3"/>
          <p:cNvSpPr txBox="1">
            <a:spLocks/>
          </p:cNvSpPr>
          <p:nvPr/>
        </p:nvSpPr>
        <p:spPr>
          <a:xfrm>
            <a:off x="457200" y="1908522"/>
            <a:ext cx="3898776" cy="395128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 focal epilepsy patients       </a:t>
            </a:r>
            <a:r>
              <a:rPr lang="de-CH" sz="2000" dirty="0"/>
              <a:t> (with 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 &amp; post operative data)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connectivity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ROI x ROI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correlation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matrices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ROI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timecourses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Both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Lausanne parcellation via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Connectome</a:t>
            </a:r>
            <a:r>
              <a:rPr kumimoji="0" lang="de-CH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Mapper 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Daducci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al., 2012)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Espace réservé du texte 4"/>
          <p:cNvSpPr txBox="1">
            <a:spLocks/>
          </p:cNvSpPr>
          <p:nvPr/>
        </p:nvSpPr>
        <p:spPr>
          <a:xfrm>
            <a:off x="4645025" y="1268760"/>
            <a:ext cx="4041775" cy="63976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EEG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4708276" y="1925984"/>
            <a:ext cx="4040188" cy="395128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focal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epilepsy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patients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 normal controls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Functional connectivity &amp; power spectrum density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ROI x ROI x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frequency</a:t>
            </a: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x time </a:t>
            </a:r>
            <a:r>
              <a:rPr kumimoji="0" lang="de-CH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matrices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Goals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Espace réservé du contenu 3"/>
          <p:cNvSpPr txBox="1">
            <a:spLocks/>
          </p:cNvSpPr>
          <p:nvPr/>
        </p:nvSpPr>
        <p:spPr>
          <a:xfrm>
            <a:off x="642392" y="1127777"/>
            <a:ext cx="7859216" cy="1296144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Manipulate and display brain connectivity data (resolved in space, time &amp; frequency) </a:t>
            </a:r>
            <a:r>
              <a:rPr lang="en-US" sz="2000" dirty="0"/>
              <a:t>of epilepsy patients and normal controls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Leverage data to predict surgery outcome (success vs failure) of patients suffering from drug-resistant epilepsy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3620089" cy="2712040"/>
          </a:xfrm>
          <a:prstGeom prst="rect">
            <a:avLst/>
          </a:prstGeom>
        </p:spPr>
      </p:pic>
      <p:pic>
        <p:nvPicPr>
          <p:cNvPr id="8" name="Picture 2" descr="Image result for connectiv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996952"/>
            <a:ext cx="2131188" cy="1848806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6847" b="13896"/>
          <a:stretch/>
        </p:blipFill>
        <p:spPr>
          <a:xfrm flipH="1">
            <a:off x="6610483" y="3128836"/>
            <a:ext cx="2495291" cy="17281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394228" y="3554818"/>
            <a:ext cx="576064" cy="8762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13"/>
          <p:cNvSpPr/>
          <p:nvPr/>
        </p:nvSpPr>
        <p:spPr>
          <a:xfrm>
            <a:off x="6057675" y="3554818"/>
            <a:ext cx="576064" cy="87622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98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857100" y="1917190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400" dirty="0">
                <a:latin typeface="Consolas" pitchFamily="49" charset="0"/>
                <a:cs typeface="Consolas" pitchFamily="49" charset="0"/>
              </a:rPr>
              <a:t>THANK YOU!</a:t>
            </a:r>
            <a:endParaRPr lang="en-GB" sz="4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ZoneTexte 1">
            <a:extLst>
              <a:ext uri="{FF2B5EF4-FFF2-40B4-BE49-F238E27FC236}">
                <a16:creationId xmlns:a16="http://schemas.microsoft.com/office/drawing/2014/main" id="{79AD8EBE-8C51-4EBB-B138-0C41EC55F3DF}"/>
              </a:ext>
            </a:extLst>
          </p:cNvPr>
          <p:cNvSpPr txBox="1"/>
          <p:nvPr/>
        </p:nvSpPr>
        <p:spPr>
          <a:xfrm>
            <a:off x="1871700" y="2852936"/>
            <a:ext cx="540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4400" dirty="0">
                <a:latin typeface="Consolas" pitchFamily="49" charset="0"/>
                <a:cs typeface="Consolas" pitchFamily="49" charset="0"/>
              </a:rPr>
              <a:t>MERCI!</a:t>
            </a:r>
            <a:endParaRPr lang="en-GB" sz="44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245</Words>
  <Application>Microsoft Office PowerPoint</Application>
  <PresentationFormat>On-screen Show 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Consolas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Jérémy Maggioni</dc:creator>
  <cp:lastModifiedBy>WENLI TANG</cp:lastModifiedBy>
  <cp:revision>42</cp:revision>
  <dcterms:created xsi:type="dcterms:W3CDTF">2016-10-10T11:51:10Z</dcterms:created>
  <dcterms:modified xsi:type="dcterms:W3CDTF">2019-03-23T15:54:19Z</dcterms:modified>
</cp:coreProperties>
</file>